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74" r:id="rId4"/>
    <p:sldId id="275" r:id="rId5"/>
    <p:sldId id="276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62" autoAdjust="0"/>
  </p:normalViewPr>
  <p:slideViewPr>
    <p:cSldViewPr>
      <p:cViewPr varScale="1">
        <p:scale>
          <a:sx n="70" d="100"/>
          <a:sy n="70" d="100"/>
        </p:scale>
        <p:origin x="138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F9CA9-23EC-4E77-B165-3EBBD8675114}" type="datetimeFigureOut">
              <a:rPr lang="pt-BR" smtClean="0"/>
              <a:t>30/10/2023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944F3-1F3C-4E0B-AD23-EFDA4B4B6EE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4383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8CEE4-5B8B-458F-BA2B-97BDEA63F03A}" type="datetimeFigureOut">
              <a:rPr lang="pt-BR" smtClean="0"/>
              <a:t>30/10/2023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2629B-4631-4C32-8485-D9B6B9A511F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99702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2629B-4631-4C32-8485-D9B6B9A511F2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919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DEAB-0380-465E-9870-77A29163CD2B}" type="datetime1">
              <a:rPr lang="pt-BR" smtClean="0"/>
              <a:t>30/10/2023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F16-15D8-464B-918F-DFC1AEEAEC04}" type="datetime1">
              <a:rPr lang="pt-BR" smtClean="0"/>
              <a:t>30/10/2023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C7455-F5EB-4A0B-AEBA-34A0FD6E7FF9}" type="datetime1">
              <a:rPr lang="pt-BR" smtClean="0"/>
              <a:t>30/10/2023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E69E3-A847-4CC8-99BB-2FE79F571008}" type="datetime1">
              <a:rPr lang="pt-BR" smtClean="0"/>
              <a:t>30/10/2023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AF813-E1B2-48B5-B192-1E4B5BF75B6E}" type="datetime1">
              <a:rPr lang="pt-BR" smtClean="0"/>
              <a:t>30/10/2023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62469-8BBC-41C0-AD6D-E92BC383CB73}" type="datetime1">
              <a:rPr lang="pt-BR" smtClean="0"/>
              <a:t>30/10/2023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1BC9-BEC0-4CC8-A9C4-EF019BE9A9A3}" type="datetime1">
              <a:rPr lang="pt-BR" smtClean="0"/>
              <a:t>30/10/2023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84AAE-05A8-4B01-AA78-7F8EB2785D52}" type="datetime1">
              <a:rPr lang="pt-BR" smtClean="0"/>
              <a:t>30/10/2023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8CF9-8034-41FB-9E2F-70D5B0CCEB01}" type="datetime1">
              <a:rPr lang="pt-BR" smtClean="0"/>
              <a:t>30/10/2023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330E7-7DDA-4397-8A80-DD869692BBE3}" type="datetime1">
              <a:rPr lang="pt-BR" smtClean="0"/>
              <a:t>30/10/2023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0C650-70BB-4E61-93E0-7607CAF17A89}" type="datetime1">
              <a:rPr lang="pt-BR" smtClean="0"/>
              <a:t>30/10/2023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0A3A8-2F59-4725-8371-252E550C7D2E}" type="datetime1">
              <a:rPr lang="pt-BR" smtClean="0"/>
              <a:t>30/10/2023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Luc&#233;lio\Documents\Ecdi\ChpFile\Clients\CMIpigua\Ipigua\Link1_2018.pptx#-1,1,Apresenta&#231;&#227;o do PowerPoint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92188" y="2276872"/>
            <a:ext cx="6780212" cy="3361928"/>
          </a:xfrm>
        </p:spPr>
        <p:txBody>
          <a:bodyPr>
            <a:normAutofit/>
          </a:bodyPr>
          <a:lstStyle/>
          <a:p>
            <a:r>
              <a:rPr lang="pt-BR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Audiência Pública</a:t>
            </a:r>
          </a:p>
          <a:p>
            <a:r>
              <a:rPr lang="pt-BR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Orçamento </a:t>
            </a:r>
            <a:r>
              <a:rPr lang="pt-BR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2023</a:t>
            </a:r>
            <a:endParaRPr lang="pt-BR" sz="6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6ACF9-40C9-491F-9960-F2BC80C75760}" type="datetime1">
              <a:rPr lang="pt-BR" smtClean="0"/>
              <a:t>30/10/2023</a:t>
            </a:fld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1</a:t>
            </a:fld>
            <a:endParaRPr lang="pt-B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535" y="939949"/>
            <a:ext cx="981075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915" y="1079516"/>
            <a:ext cx="5976937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6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E54EB-29C9-4DF2-B8D8-EF23739C3DAF}" type="datetime1">
              <a:rPr lang="pt-BR" smtClean="0"/>
              <a:t>30/10/2023</a:t>
            </a:fld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2</a:t>
            </a:fld>
            <a:endParaRPr lang="pt-B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404664"/>
            <a:ext cx="7102475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763" y="1504169"/>
            <a:ext cx="6863605" cy="469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4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E54EB-29C9-4DF2-B8D8-EF23739C3DAF}" type="datetime1">
              <a:rPr lang="pt-BR" smtClean="0"/>
              <a:t>30/10/2023</a:t>
            </a:fld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3</a:t>
            </a:fld>
            <a:endParaRPr lang="pt-B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404664"/>
            <a:ext cx="7102475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2" y="1425126"/>
            <a:ext cx="7594714" cy="423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5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E54EB-29C9-4DF2-B8D8-EF23739C3DAF}" type="datetime1">
              <a:rPr lang="pt-BR" smtClean="0"/>
              <a:t>30/10/2023</a:t>
            </a:fld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4</a:t>
            </a:fld>
            <a:endParaRPr lang="pt-B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404664"/>
            <a:ext cx="7102475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338858"/>
            <a:ext cx="6935614" cy="502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E54EB-29C9-4DF2-B8D8-EF23739C3DAF}" type="datetime1">
              <a:rPr lang="pt-BR" smtClean="0"/>
              <a:t>30/10/2023</a:t>
            </a:fld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5</a:t>
            </a:fld>
            <a:endParaRPr lang="pt-B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404664"/>
            <a:ext cx="7102475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51" y="1412812"/>
            <a:ext cx="7695099" cy="47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88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85750" y="2500313"/>
            <a:ext cx="960120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pt-BR" sz="6000">
                <a:solidFill>
                  <a:srgbClr val="009900"/>
                </a:solidFill>
              </a:rPr>
              <a:t/>
            </a:r>
            <a:br>
              <a:rPr lang="pt-BR" sz="6000">
                <a:solidFill>
                  <a:srgbClr val="009900"/>
                </a:solidFill>
              </a:rPr>
            </a:br>
            <a:r>
              <a:rPr lang="pt-BR" sz="7200">
                <a:solidFill>
                  <a:srgbClr val="009900"/>
                </a:solidFill>
              </a:rPr>
              <a:t/>
            </a:r>
            <a:br>
              <a:rPr lang="pt-BR" sz="7200">
                <a:solidFill>
                  <a:srgbClr val="009900"/>
                </a:solidFill>
              </a:rPr>
            </a:br>
            <a:endParaRPr lang="pt-BR" sz="7200" u="sng">
              <a:solidFill>
                <a:srgbClr val="009900"/>
              </a:solidFill>
            </a:endParaRPr>
          </a:p>
        </p:txBody>
      </p:sp>
      <p:sp>
        <p:nvSpPr>
          <p:cNvPr id="17411" name="Rectangle 8"/>
          <p:cNvSpPr>
            <a:spLocks noChangeArrowheads="1"/>
          </p:cNvSpPr>
          <p:nvPr/>
        </p:nvSpPr>
        <p:spPr bwMode="auto">
          <a:xfrm>
            <a:off x="304800" y="1600200"/>
            <a:ext cx="86106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200" b="1" u="sng">
                <a:solidFill>
                  <a:srgbClr val="000099"/>
                </a:solidFill>
                <a:latin typeface="Arial" charset="0"/>
              </a:rPr>
              <a:t/>
            </a:r>
            <a:br>
              <a:rPr lang="pt-BR" sz="3200" b="1" u="sng">
                <a:solidFill>
                  <a:srgbClr val="000099"/>
                </a:solidFill>
                <a:latin typeface="Arial" charset="0"/>
              </a:rPr>
            </a:br>
            <a:r>
              <a:rPr lang="pt-BR" sz="3200" b="1" u="sng">
                <a:solidFill>
                  <a:srgbClr val="000099"/>
                </a:solidFill>
                <a:latin typeface="Arial" charset="0"/>
              </a:rPr>
              <a:t/>
            </a:r>
            <a:br>
              <a:rPr lang="pt-BR" sz="3200" b="1" u="sng">
                <a:solidFill>
                  <a:srgbClr val="000099"/>
                </a:solidFill>
                <a:latin typeface="Arial" charset="0"/>
              </a:rPr>
            </a:br>
            <a:r>
              <a:rPr lang="pt-BR" sz="3200" b="1">
                <a:solidFill>
                  <a:srgbClr val="000099"/>
                </a:solidFill>
                <a:latin typeface="Arial" charset="0"/>
              </a:rPr>
              <a:t/>
            </a:r>
            <a:br>
              <a:rPr lang="pt-BR" sz="3200" b="1">
                <a:solidFill>
                  <a:srgbClr val="000099"/>
                </a:solidFill>
                <a:latin typeface="Arial" charset="0"/>
              </a:rPr>
            </a:br>
            <a:r>
              <a:rPr lang="pt-BR" sz="3200" b="1">
                <a:solidFill>
                  <a:srgbClr val="000099"/>
                </a:solidFill>
                <a:latin typeface="Arial" charset="0"/>
              </a:rPr>
              <a:t/>
            </a:r>
            <a:br>
              <a:rPr lang="pt-BR" sz="3200" b="1">
                <a:solidFill>
                  <a:srgbClr val="000099"/>
                </a:solidFill>
                <a:latin typeface="Arial" charset="0"/>
              </a:rPr>
            </a:br>
            <a:r>
              <a:rPr lang="pt-BR" sz="3200" b="1">
                <a:solidFill>
                  <a:srgbClr val="000099"/>
                </a:solidFill>
                <a:latin typeface="Arial" charset="0"/>
              </a:rPr>
              <a:t> </a:t>
            </a:r>
            <a:r>
              <a:rPr lang="pt-BR" sz="3600" b="1">
                <a:solidFill>
                  <a:srgbClr val="000099"/>
                </a:solidFill>
              </a:rPr>
              <a:t/>
            </a:r>
            <a:br>
              <a:rPr lang="pt-BR" sz="3600" b="1">
                <a:solidFill>
                  <a:srgbClr val="000099"/>
                </a:solidFill>
              </a:rPr>
            </a:br>
            <a:endParaRPr lang="pt-BR" sz="3600" b="1">
              <a:solidFill>
                <a:srgbClr val="000099"/>
              </a:solidFill>
            </a:endParaRPr>
          </a:p>
        </p:txBody>
      </p:sp>
      <p:sp>
        <p:nvSpPr>
          <p:cNvPr id="17413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sp>
        <p:nvSpPr>
          <p:cNvPr id="1741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571472" y="2682786"/>
            <a:ext cx="8001056" cy="175432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pt-BR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LEI </a:t>
            </a:r>
            <a:r>
              <a:rPr lang="pt-BR" sz="5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ORÇAMENTÁRIA ANUAL</a:t>
            </a:r>
            <a:endParaRPr lang="pt-BR" sz="5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E80B-1393-42E5-9CC5-B0AE1D8E8AD5}" type="datetime1">
              <a:rPr lang="pt-BR" smtClean="0"/>
              <a:t>30/10/2023</a:t>
            </a:fld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6</a:t>
            </a:fld>
            <a:endParaRPr lang="pt-BR"/>
          </a:p>
        </p:txBody>
      </p:sp>
      <p:sp>
        <p:nvSpPr>
          <p:cNvPr id="5" name="CaixaDeTexto 4">
            <a:hlinkClick r:id="rId2" action="ppaction://hlinkpres?slideindex=1&amp;slidetitle=Apresentação do PowerPoint"/>
          </p:cNvPr>
          <p:cNvSpPr txBox="1"/>
          <p:nvPr/>
        </p:nvSpPr>
        <p:spPr>
          <a:xfrm>
            <a:off x="3059832" y="5605463"/>
            <a:ext cx="1080120" cy="369332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contas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658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87313" y="1357313"/>
            <a:ext cx="891540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8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ORÇAMENTO PÚBLICO</a:t>
            </a:r>
          </a:p>
          <a:p>
            <a:pPr algn="ctr">
              <a:defRPr/>
            </a:pPr>
            <a:endParaRPr lang="pt-BR" sz="28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pt-BR" sz="28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 que é orçar? </a:t>
            </a:r>
            <a:endParaRPr lang="pt-BR" sz="28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pt-BR" sz="28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 </a:t>
            </a:r>
            <a:r>
              <a:rPr lang="pt-BR" sz="28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 que é </a:t>
            </a:r>
            <a:r>
              <a:rPr lang="pt-BR" sz="28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orçamento público</a:t>
            </a:r>
            <a:r>
              <a:rPr lang="pt-BR" sz="28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 algn="ctr">
              <a:defRPr/>
            </a:pPr>
            <a:endParaRPr lang="pt-BR" sz="28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pt-BR" sz="28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 palavra orçar significa “calcular, avaliar, </a:t>
            </a:r>
          </a:p>
          <a:p>
            <a:pPr algn="ctr">
              <a:defRPr/>
            </a:pPr>
            <a:r>
              <a:rPr lang="pt-BR" sz="28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fazer estimativa de gasto, aproximar-se, </a:t>
            </a:r>
          </a:p>
          <a:p>
            <a:pPr algn="ctr">
              <a:defRPr/>
            </a:pPr>
            <a:r>
              <a:rPr lang="pt-BR" sz="28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chegar ou atingir”.  Assim, todo orçamento </a:t>
            </a:r>
          </a:p>
          <a:p>
            <a:pPr algn="ctr">
              <a:defRPr/>
            </a:pPr>
            <a:r>
              <a:rPr lang="pt-BR" sz="28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calcula o gasto que vai fazer a partir do que </a:t>
            </a:r>
          </a:p>
          <a:p>
            <a:pPr algn="ctr">
              <a:defRPr/>
            </a:pPr>
            <a:r>
              <a:rPr lang="pt-BR" sz="28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 tem de recursos em mãos.</a:t>
            </a:r>
          </a:p>
          <a:p>
            <a:pPr algn="ctr">
              <a:defRPr/>
            </a:pPr>
            <a:endParaRPr lang="pt-BR" sz="1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8A8F2-2553-4F60-A4C2-CB514D9522EB}" type="datetime1">
              <a:rPr lang="pt-BR" smtClean="0"/>
              <a:t>30/10/2023</a:t>
            </a:fld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205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tângulo 3"/>
          <p:cNvSpPr>
            <a:spLocks noChangeArrowheads="1"/>
          </p:cNvSpPr>
          <p:nvPr/>
        </p:nvSpPr>
        <p:spPr bwMode="auto">
          <a:xfrm>
            <a:off x="251520" y="974749"/>
            <a:ext cx="85725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Lei Orçamentária Anual - LOA é um instrumento de planejamento público, revestida por atos formais, por meio do qual são previstas as receitas e fixadas as despesas de acordo com as regras previstas na LDO e PPA. </a:t>
            </a:r>
          </a:p>
          <a:p>
            <a:pPr algn="just"/>
            <a:endParaRPr lang="pt-BR" sz="2400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 LOA consolida vários orçamentos (fiscal, de investimento e da seguridade social) os quais refletem os planos que o governo pretende realizar nas diversas áreas de atuação do ente governamental, contendo um conjunto de previsões de receitas que serão distribuídas em diversos programas de trabalho que viabilizarão a manutenção e a implementação das ações governamentais durante um exercício </a:t>
            </a:r>
            <a:r>
              <a:rPr lang="pt-BR" sz="24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financeiro.</a:t>
            </a:r>
            <a:endParaRPr lang="pt-BR" sz="2400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94768-6D12-4901-A04F-298CBC925ADD}" type="datetime1">
              <a:rPr lang="pt-BR" smtClean="0"/>
              <a:t>30/10/2023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704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tângulo 1"/>
          <p:cNvSpPr>
            <a:spLocks noChangeArrowheads="1"/>
          </p:cNvSpPr>
          <p:nvPr/>
        </p:nvSpPr>
        <p:spPr bwMode="auto">
          <a:xfrm>
            <a:off x="357188" y="1042988"/>
            <a:ext cx="8501062" cy="472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500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AMPARO LEGAL PARA ELABORAÇÃO DA  LOA</a:t>
            </a:r>
          </a:p>
          <a:p>
            <a:pPr eaLnBrk="0" hangingPunct="0"/>
            <a:r>
              <a:rPr lang="pt-BR" sz="16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eaLnBrk="0" hangingPunct="0">
              <a:lnSpc>
                <a:spcPct val="150000"/>
              </a:lnSpc>
              <a:buFont typeface="Arial" charset="0"/>
              <a:buChar char="•"/>
            </a:pPr>
            <a:r>
              <a:rPr lang="pt-BR" sz="20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Constituição Federal: artigos 165 a 169;</a:t>
            </a:r>
          </a:p>
          <a:p>
            <a:pPr eaLnBrk="0" hangingPunct="0">
              <a:lnSpc>
                <a:spcPct val="150000"/>
              </a:lnSpc>
              <a:buFont typeface="Arial" charset="0"/>
              <a:buChar char="•"/>
            </a:pPr>
            <a:r>
              <a:rPr lang="pt-BR" sz="20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Lei 4320/1964 (normas para elaboração)</a:t>
            </a:r>
          </a:p>
          <a:p>
            <a:pPr eaLnBrk="0" hangingPunct="0">
              <a:lnSpc>
                <a:spcPct val="150000"/>
              </a:lnSpc>
              <a:buFont typeface="Arial" charset="0"/>
              <a:buChar char="•"/>
            </a:pPr>
            <a:r>
              <a:rPr lang="pt-BR" sz="20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Lei 101/2000 (lei de responsabilidade fiscal-Cria a dependência ao PPA e LDO)</a:t>
            </a:r>
          </a:p>
          <a:p>
            <a:pPr eaLnBrk="0" hangingPunct="0">
              <a:lnSpc>
                <a:spcPct val="150000"/>
              </a:lnSpc>
              <a:buFont typeface="Arial" charset="0"/>
              <a:buChar char="•"/>
            </a:pPr>
            <a:r>
              <a:rPr lang="pt-BR" sz="20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Portaria 42/1999</a:t>
            </a:r>
          </a:p>
          <a:p>
            <a:pPr eaLnBrk="0" hangingPunct="0">
              <a:lnSpc>
                <a:spcPct val="150000"/>
              </a:lnSpc>
              <a:buFont typeface="Arial" charset="0"/>
              <a:buChar char="•"/>
            </a:pPr>
            <a:r>
              <a:rPr lang="pt-BR" sz="20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Portaria 163/2001</a:t>
            </a:r>
          </a:p>
          <a:p>
            <a:pPr eaLnBrk="0" hangingPunct="0">
              <a:lnSpc>
                <a:spcPct val="150000"/>
              </a:lnSpc>
              <a:buFont typeface="Arial" charset="0"/>
              <a:buChar char="•"/>
            </a:pPr>
            <a:r>
              <a:rPr lang="pt-BR" sz="20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Portaria 300/2002</a:t>
            </a:r>
          </a:p>
          <a:p>
            <a:pPr eaLnBrk="0" hangingPunct="0">
              <a:lnSpc>
                <a:spcPct val="150000"/>
              </a:lnSpc>
              <a:buFont typeface="Arial" charset="0"/>
              <a:buChar char="•"/>
            </a:pPr>
            <a:r>
              <a:rPr lang="pt-BR" sz="20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Portaria 41/1999  </a:t>
            </a:r>
          </a:p>
          <a:p>
            <a:pPr eaLnBrk="0" hangingPunct="0"/>
            <a:endParaRPr lang="pt-BR" sz="20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10AF7-A1DA-405D-A6EF-5F08BA038AEE}" type="datetime1">
              <a:rPr lang="pt-BR" smtClean="0"/>
              <a:t>30/10/2023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532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68313" y="980729"/>
            <a:ext cx="8064500" cy="5185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3200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FASES</a:t>
            </a:r>
          </a:p>
          <a:p>
            <a:pPr algn="ctr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3200" b="1" u="sng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spcBef>
                <a:spcPts val="6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6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Etapas em que são efetuadas as atividades alusivas ao processo orçamentário.</a:t>
            </a:r>
          </a:p>
          <a:p>
            <a:pPr>
              <a:lnSpc>
                <a:spcPct val="50000"/>
              </a:lnSpc>
              <a:spcBef>
                <a:spcPts val="6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26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650"/>
              </a:spcBef>
              <a:buClr>
                <a:schemeClr val="accent2"/>
              </a:buClr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6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600" b="1" u="sng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Elaboração</a:t>
            </a:r>
            <a:r>
              <a:rPr lang="pt-BR" sz="26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é a preparação da proposta orçamentária pelo poder Executivo, através das suas diversas unidades.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26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650"/>
              </a:spcBef>
              <a:buClr>
                <a:schemeClr val="accent2"/>
              </a:buClr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6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600" b="1" u="sng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Aprovação</a:t>
            </a:r>
            <a:r>
              <a:rPr lang="pt-BR" sz="26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é o ato de aprovar o orçamento, através do Poder Legislativo, encaminhando ao Executivo, em seguida, para a sanção.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6884-522A-4C77-8C27-703177AFC14D}" type="datetime1">
              <a:rPr lang="pt-BR" smtClean="0"/>
              <a:t>30/10/2023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74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" dur="75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75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68313" y="1412875"/>
            <a:ext cx="8064500" cy="4752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lnSpc>
                <a:spcPct val="50000"/>
              </a:lnSpc>
              <a:spcBef>
                <a:spcPts val="6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26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just">
              <a:spcBef>
                <a:spcPts val="650"/>
              </a:spcBef>
              <a:buClr>
                <a:schemeClr val="accent2"/>
              </a:buClr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6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600" b="1" u="sng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Execução</a:t>
            </a:r>
            <a:r>
              <a:rPr lang="pt-BR" sz="26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consiste no ato de executar o orçamento aprovado, através da arrecadação dos recursos e dos dispêndios efetuados.</a:t>
            </a:r>
          </a:p>
          <a:p>
            <a:pPr>
              <a:spcBef>
                <a:spcPts val="6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26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650"/>
              </a:spcBef>
              <a:buClr>
                <a:schemeClr val="accent2"/>
              </a:buClr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6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600" b="1" u="sng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Controle</a:t>
            </a:r>
            <a:r>
              <a:rPr lang="pt-BR" sz="26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é a fiscalização e o acompanhamento da execução orçamentária, realizada pelo Controle Interno e pelo Parlamento, com o auxílio técnico do Tribunal de Contas.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21040-CAE0-47C7-B555-16BECC6C6BD9}" type="datetime1">
              <a:rPr lang="pt-BR" smtClean="0"/>
              <a:t>30/10/2023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672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tângulo 1"/>
          <p:cNvSpPr>
            <a:spLocks noChangeArrowheads="1"/>
          </p:cNvSpPr>
          <p:nvPr/>
        </p:nvSpPr>
        <p:spPr bwMode="auto">
          <a:xfrm>
            <a:off x="357188" y="1068641"/>
            <a:ext cx="8319268" cy="4376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endParaRPr lang="pt-BR" sz="24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pt-BR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DESTINAÇÃO DE RECURSOS</a:t>
            </a:r>
          </a:p>
          <a:p>
            <a:pPr algn="ctr"/>
            <a:endParaRPr lang="pt-BR" sz="2400" u="sng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 Destinação de Recursos é o processo pelo qual os recursos públicos são correlacionados a uma aplicação, desde a previsão da receita até a efetiva utilização dos recursos, podendo ser destinação vinculada em atendimento às finalidades específicas estabelecidas pela norma e destinação ordinária para atender a quaisquer finalidades. Foi estabelecido em atendimento ao art. 8º da LRF.</a:t>
            </a:r>
          </a:p>
          <a:p>
            <a:pPr algn="just">
              <a:lnSpc>
                <a:spcPct val="80000"/>
              </a:lnSpc>
            </a:pPr>
            <a:endParaRPr lang="pt-BR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CA504-21DA-4B02-81FE-3E5825DCA186}" type="datetime1">
              <a:rPr lang="pt-BR" smtClean="0"/>
              <a:t>30/10/2023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749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tângulo 1"/>
          <p:cNvSpPr>
            <a:spLocks noChangeArrowheads="1"/>
          </p:cNvSpPr>
          <p:nvPr/>
        </p:nvSpPr>
        <p:spPr bwMode="auto">
          <a:xfrm>
            <a:off x="642938" y="908720"/>
            <a:ext cx="821531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1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INSTRUMENTOS DE PLANEJAMENTO </a:t>
            </a:r>
            <a:r>
              <a:rPr lang="pt-BR" sz="2100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 ORÇAMENTO</a:t>
            </a:r>
            <a:endParaRPr lang="pt-BR" sz="2100" b="1" u="sng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4579" name="Retângulo 2"/>
          <p:cNvSpPr>
            <a:spLocks noChangeArrowheads="1"/>
          </p:cNvSpPr>
          <p:nvPr/>
        </p:nvSpPr>
        <p:spPr bwMode="auto">
          <a:xfrm>
            <a:off x="357188" y="1458738"/>
            <a:ext cx="8501062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PPA - Lei do Plano Plurianual</a:t>
            </a:r>
          </a:p>
          <a:p>
            <a:pPr algn="ctr"/>
            <a:r>
              <a:rPr lang="pt-BR" sz="1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Vigência: 4 anos (início no 2º ano de mandato)</a:t>
            </a:r>
          </a:p>
          <a:p>
            <a:pPr algn="ctr"/>
            <a:r>
              <a:rPr lang="pt-BR" sz="1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Conteúdo: Diretrizes, objetivos e metas regionalizadas para</a:t>
            </a:r>
          </a:p>
          <a:p>
            <a:pPr algn="ctr"/>
            <a:r>
              <a:rPr lang="pt-BR" sz="1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despesas de capital e para as relativas aos programas de</a:t>
            </a:r>
          </a:p>
          <a:p>
            <a:pPr algn="ctr"/>
            <a:r>
              <a:rPr lang="pt-BR" sz="1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duração continuada.</a:t>
            </a:r>
          </a:p>
          <a:p>
            <a:pPr algn="ctr"/>
            <a:endParaRPr lang="pt-BR" sz="18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LDO - Lei de Diretrizes Orçamentárias</a:t>
            </a:r>
          </a:p>
          <a:p>
            <a:pPr algn="ctr"/>
            <a:r>
              <a:rPr lang="pt-BR" sz="1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Vigência anual</a:t>
            </a:r>
          </a:p>
          <a:p>
            <a:pPr algn="ctr"/>
            <a:r>
              <a:rPr lang="pt-BR" sz="1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Conteúdo: Metas e prioridades a serem contempladas no</a:t>
            </a:r>
          </a:p>
          <a:p>
            <a:pPr algn="ctr"/>
            <a:r>
              <a:rPr lang="pt-BR" sz="1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Orçamento; orienta a elaboração do orçamento; alterações na</a:t>
            </a:r>
          </a:p>
          <a:p>
            <a:pPr algn="ctr"/>
            <a:r>
              <a:rPr lang="pt-BR" sz="1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legislação tributária; política e aplicação das agências</a:t>
            </a:r>
          </a:p>
          <a:p>
            <a:pPr algn="ctr"/>
            <a:r>
              <a:rPr lang="pt-BR" sz="1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financeiras de fomento.</a:t>
            </a:r>
          </a:p>
          <a:p>
            <a:pPr algn="ctr"/>
            <a:endParaRPr lang="pt-BR" sz="18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LOA - Lei Orçamentária Anual</a:t>
            </a:r>
          </a:p>
          <a:p>
            <a:pPr algn="ctr"/>
            <a:r>
              <a:rPr lang="pt-BR" sz="1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Vigência anual</a:t>
            </a:r>
          </a:p>
          <a:p>
            <a:pPr algn="ctr"/>
            <a:r>
              <a:rPr lang="pt-BR" sz="1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Conteúdo: Fixa os recursos financeiros no Orçamento Fiscal, no</a:t>
            </a:r>
          </a:p>
          <a:p>
            <a:pPr algn="ctr"/>
            <a:r>
              <a:rPr lang="pt-BR" sz="1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 Seguridade Social, e no de Investimentos das Estatais</a:t>
            </a:r>
          </a:p>
          <a:p>
            <a:pPr algn="ctr"/>
            <a:r>
              <a:rPr lang="pt-BR" sz="1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Viabiliza a execução orçamentária e financeira.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B4C3-01C2-493B-8900-7372DD8B31F9}" type="datetime1">
              <a:rPr lang="pt-BR" smtClean="0"/>
              <a:t>30/10/2023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51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tângulo 1"/>
          <p:cNvSpPr>
            <a:spLocks noChangeArrowheads="1"/>
          </p:cNvSpPr>
          <p:nvPr/>
        </p:nvSpPr>
        <p:spPr bwMode="auto">
          <a:xfrm>
            <a:off x="1285875" y="950813"/>
            <a:ext cx="62087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CORRELAÇÃO ENTRE AS LEIS</a:t>
            </a:r>
          </a:p>
        </p:txBody>
      </p:sp>
      <p:sp>
        <p:nvSpPr>
          <p:cNvPr id="25603" name="Texto explicativo em seta para baixo 2"/>
          <p:cNvSpPr>
            <a:spLocks noChangeArrowheads="1"/>
          </p:cNvSpPr>
          <p:nvPr/>
        </p:nvSpPr>
        <p:spPr bwMode="auto">
          <a:xfrm>
            <a:off x="1907704" y="1718245"/>
            <a:ext cx="5116512" cy="1782763"/>
          </a:xfrm>
          <a:prstGeom prst="downArrowCallout">
            <a:avLst>
              <a:gd name="adj1" fmla="val 6325"/>
              <a:gd name="adj2" fmla="val 23890"/>
              <a:gd name="adj3" fmla="val 17241"/>
              <a:gd name="adj4" fmla="val 64977"/>
            </a:avLst>
          </a:prstGeom>
          <a:solidFill>
            <a:schemeClr val="accent1"/>
          </a:solidFill>
          <a:ln w="55000" cmpd="thickThin" algn="ctr">
            <a:solidFill>
              <a:srgbClr val="1E768C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2400" b="1" dirty="0">
                <a:solidFill>
                  <a:srgbClr val="FFFFFF"/>
                </a:solidFill>
              </a:rPr>
              <a:t>Os programas do PPA tem metas e</a:t>
            </a:r>
          </a:p>
          <a:p>
            <a:pPr algn="ctr"/>
            <a:r>
              <a:rPr lang="pt-BR" sz="2400" b="1" dirty="0">
                <a:solidFill>
                  <a:srgbClr val="FFFFFF"/>
                </a:solidFill>
              </a:rPr>
              <a:t>indicadores quantificados.</a:t>
            </a:r>
            <a:endParaRPr lang="pt-BR" sz="2400" dirty="0">
              <a:solidFill>
                <a:srgbClr val="FFFFFF"/>
              </a:solidFill>
            </a:endParaRPr>
          </a:p>
        </p:txBody>
      </p:sp>
      <p:sp>
        <p:nvSpPr>
          <p:cNvPr id="25604" name="Texto explicativo em seta para baixo 3"/>
          <p:cNvSpPr>
            <a:spLocks noChangeArrowheads="1"/>
          </p:cNvSpPr>
          <p:nvPr/>
        </p:nvSpPr>
        <p:spPr bwMode="auto">
          <a:xfrm>
            <a:off x="1970435" y="3719488"/>
            <a:ext cx="5049837" cy="1509712"/>
          </a:xfrm>
          <a:prstGeom prst="downArrowCallout">
            <a:avLst>
              <a:gd name="adj1" fmla="val 4739"/>
              <a:gd name="adj2" fmla="val 25598"/>
              <a:gd name="adj3" fmla="val 19278"/>
              <a:gd name="adj4" fmla="val 64977"/>
            </a:avLst>
          </a:prstGeom>
          <a:solidFill>
            <a:schemeClr val="accent1"/>
          </a:solidFill>
          <a:ln w="55000" cmpd="thickThin" algn="ctr">
            <a:solidFill>
              <a:srgbClr val="1E768C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2400" b="1" dirty="0">
                <a:solidFill>
                  <a:srgbClr val="FFFFFF"/>
                </a:solidFill>
              </a:rPr>
              <a:t>A LDO explicita metas para cada ano.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2267744" y="5443115"/>
            <a:ext cx="4452938" cy="9382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400" b="1" dirty="0">
                <a:solidFill>
                  <a:srgbClr val="FFFFFF"/>
                </a:solidFill>
              </a:rPr>
              <a:t>A LOA reserva recursos</a:t>
            </a:r>
          </a:p>
          <a:p>
            <a:pPr algn="ctr">
              <a:defRPr/>
            </a:pPr>
            <a:r>
              <a:rPr lang="pt-BR" sz="2400" b="1" dirty="0">
                <a:solidFill>
                  <a:srgbClr val="FFFFFF"/>
                </a:solidFill>
              </a:rPr>
              <a:t>para sua execução.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8F472-509F-4927-9253-82712600A799}" type="datetime1">
              <a:rPr lang="pt-BR" smtClean="0"/>
              <a:t>30/10/2023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854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tângulo 2"/>
          <p:cNvSpPr>
            <a:spLocks noChangeArrowheads="1"/>
          </p:cNvSpPr>
          <p:nvPr/>
        </p:nvSpPr>
        <p:spPr bwMode="auto">
          <a:xfrm>
            <a:off x="683569" y="818729"/>
            <a:ext cx="77768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8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</a:t>
            </a:r>
            <a:r>
              <a:rPr lang="pt-BR" sz="2800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INTEGRAÇÃO PPA</a:t>
            </a:r>
            <a:r>
              <a:rPr lang="pt-BR" sz="28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pt-BR" sz="2800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LDO, LOA</a:t>
            </a:r>
            <a:endParaRPr lang="pt-BR" sz="2800" u="sng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ângulo de cantos arredondados 2"/>
          <p:cNvSpPr/>
          <p:nvPr/>
        </p:nvSpPr>
        <p:spPr>
          <a:xfrm>
            <a:off x="500063" y="1669306"/>
            <a:ext cx="2500312" cy="1071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>
                <a:latin typeface="Arial" pitchFamily="34" charset="0"/>
                <a:cs typeface="Arial" pitchFamily="34" charset="0"/>
              </a:rPr>
              <a:t>PPA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 smtClean="0">
                <a:latin typeface="Arial" pitchFamily="34" charset="0"/>
                <a:cs typeface="Arial" pitchFamily="34" charset="0"/>
              </a:rPr>
              <a:t>2021/2024</a:t>
            </a:r>
            <a:endParaRPr lang="pt-BR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de cantos arredondados 3"/>
          <p:cNvSpPr/>
          <p:nvPr/>
        </p:nvSpPr>
        <p:spPr>
          <a:xfrm>
            <a:off x="4000500" y="3812431"/>
            <a:ext cx="1214438" cy="785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/>
              <a:t>LDO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 smtClean="0"/>
              <a:t>2021</a:t>
            </a:r>
            <a:endParaRPr lang="pt-BR" sz="1800" dirty="0"/>
          </a:p>
        </p:txBody>
      </p:sp>
      <p:sp>
        <p:nvSpPr>
          <p:cNvPr id="5" name="Retângulo de cantos arredondados 4"/>
          <p:cNvSpPr/>
          <p:nvPr/>
        </p:nvSpPr>
        <p:spPr>
          <a:xfrm>
            <a:off x="4214813" y="4526806"/>
            <a:ext cx="1214437" cy="7858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/>
              <a:t>LDO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 smtClean="0"/>
              <a:t>2022</a:t>
            </a:r>
            <a:endParaRPr lang="pt-BR" sz="1800" dirty="0"/>
          </a:p>
        </p:txBody>
      </p:sp>
      <p:sp>
        <p:nvSpPr>
          <p:cNvPr id="6" name="Retângulo de cantos arredondados 5"/>
          <p:cNvSpPr/>
          <p:nvPr/>
        </p:nvSpPr>
        <p:spPr>
          <a:xfrm>
            <a:off x="4500563" y="5169743"/>
            <a:ext cx="1214437" cy="78581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/>
              <a:t>LDO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 smtClean="0"/>
              <a:t>2023</a:t>
            </a:r>
            <a:endParaRPr lang="pt-BR" sz="1800" dirty="0"/>
          </a:p>
        </p:txBody>
      </p:sp>
      <p:sp>
        <p:nvSpPr>
          <p:cNvPr id="7" name="Retângulo de cantos arredondados 6"/>
          <p:cNvSpPr/>
          <p:nvPr/>
        </p:nvSpPr>
        <p:spPr>
          <a:xfrm>
            <a:off x="4714875" y="5955556"/>
            <a:ext cx="1214438" cy="78581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/>
              <a:t>LDO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 smtClean="0"/>
              <a:t>2024</a:t>
            </a:r>
            <a:endParaRPr lang="pt-BR" sz="1800" dirty="0"/>
          </a:p>
        </p:txBody>
      </p:sp>
      <p:sp>
        <p:nvSpPr>
          <p:cNvPr id="8" name="Retângulo de cantos arredondados 7"/>
          <p:cNvSpPr/>
          <p:nvPr/>
        </p:nvSpPr>
        <p:spPr>
          <a:xfrm>
            <a:off x="6786563" y="3812431"/>
            <a:ext cx="1214437" cy="785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/>
              <a:t>LOA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 smtClean="0"/>
              <a:t>2021</a:t>
            </a:r>
            <a:endParaRPr lang="pt-BR" sz="1800" dirty="0"/>
          </a:p>
        </p:txBody>
      </p:sp>
      <p:sp>
        <p:nvSpPr>
          <p:cNvPr id="9" name="Retângulo de cantos arredondados 8"/>
          <p:cNvSpPr/>
          <p:nvPr/>
        </p:nvSpPr>
        <p:spPr>
          <a:xfrm>
            <a:off x="6929438" y="4526806"/>
            <a:ext cx="1214437" cy="7858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/>
              <a:t>LOA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 smtClean="0"/>
              <a:t>2022</a:t>
            </a:r>
            <a:endParaRPr lang="pt-BR" sz="1800" dirty="0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7215188" y="5241181"/>
            <a:ext cx="1214437" cy="78581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/>
              <a:t>LOA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 smtClean="0"/>
              <a:t>2023</a:t>
            </a:r>
            <a:endParaRPr lang="pt-BR" sz="1800" dirty="0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7429500" y="5955556"/>
            <a:ext cx="1214438" cy="78581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/>
              <a:t>LOA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 smtClean="0"/>
              <a:t>2024</a:t>
            </a:r>
            <a:endParaRPr lang="pt-BR" sz="1800" dirty="0"/>
          </a:p>
        </p:txBody>
      </p:sp>
      <p:cxnSp>
        <p:nvCxnSpPr>
          <p:cNvPr id="12" name="Forma 11"/>
          <p:cNvCxnSpPr>
            <a:stCxn id="3" idx="3"/>
          </p:cNvCxnSpPr>
          <p:nvPr/>
        </p:nvCxnSpPr>
        <p:spPr>
          <a:xfrm>
            <a:off x="3000375" y="2204293"/>
            <a:ext cx="500063" cy="425132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>
            <a:off x="3500438" y="6455618"/>
            <a:ext cx="10715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>
            <a:off x="3500438" y="5669806"/>
            <a:ext cx="85725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V="1">
            <a:off x="3500438" y="5098306"/>
            <a:ext cx="642937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>
            <a:off x="3500438" y="4241056"/>
            <a:ext cx="42862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/>
          <p:cNvCxnSpPr/>
          <p:nvPr/>
        </p:nvCxnSpPr>
        <p:spPr>
          <a:xfrm>
            <a:off x="5929313" y="6455618"/>
            <a:ext cx="13573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>
            <a:off x="5715000" y="5669806"/>
            <a:ext cx="135731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>
            <a:off x="5429250" y="4955431"/>
            <a:ext cx="135731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/>
          <p:nvPr/>
        </p:nvCxnSpPr>
        <p:spPr>
          <a:xfrm>
            <a:off x="5214938" y="4241056"/>
            <a:ext cx="150018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45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75" y="1837581"/>
            <a:ext cx="4572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98086-2AFD-4E5F-94A6-D7773AA39ACB}" type="datetime1">
              <a:rPr lang="pt-BR" smtClean="0"/>
              <a:t>30/10/2023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439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"/>
          <p:cNvSpPr>
            <a:spLocks noChangeArrowheads="1"/>
          </p:cNvSpPr>
          <p:nvPr/>
        </p:nvSpPr>
        <p:spPr bwMode="auto">
          <a:xfrm>
            <a:off x="684213" y="2060575"/>
            <a:ext cx="1930400" cy="863600"/>
          </a:xfrm>
          <a:prstGeom prst="ellipse">
            <a:avLst/>
          </a:prstGeom>
          <a:solidFill>
            <a:srgbClr val="6666CC"/>
          </a:solidFill>
          <a:ln w="9525">
            <a:noFill/>
            <a:round/>
            <a:headEnd/>
            <a:tailEnd/>
          </a:ln>
        </p:spPr>
        <p:txBody>
          <a:bodyPr wrap="none" lIns="85320" tIns="42840" rIns="85320" bIns="4284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3200" b="1"/>
              <a:t>PPA</a:t>
            </a: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3635375" y="1700213"/>
            <a:ext cx="1930400" cy="863600"/>
          </a:xfrm>
          <a:prstGeom prst="ellipse">
            <a:avLst/>
          </a:prstGeom>
          <a:solidFill>
            <a:srgbClr val="6666CC"/>
          </a:solidFill>
          <a:ln w="9525">
            <a:noFill/>
            <a:round/>
            <a:headEnd/>
            <a:tailEnd/>
          </a:ln>
        </p:spPr>
        <p:txBody>
          <a:bodyPr wrap="none" lIns="85320" tIns="42840" rIns="85320" bIns="4284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3200" b="1"/>
              <a:t>LDO</a:t>
            </a: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6588125" y="2060575"/>
            <a:ext cx="1930400" cy="863600"/>
          </a:xfrm>
          <a:prstGeom prst="ellipse">
            <a:avLst/>
          </a:prstGeom>
          <a:solidFill>
            <a:srgbClr val="6666CC"/>
          </a:solidFill>
          <a:ln w="9525">
            <a:noFill/>
            <a:round/>
            <a:headEnd/>
            <a:tailEnd/>
          </a:ln>
        </p:spPr>
        <p:txBody>
          <a:bodyPr wrap="none" lIns="85320" tIns="42840" rIns="85320" bIns="4284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3200" b="1"/>
              <a:t>LOA</a:t>
            </a: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1476375" y="4437063"/>
            <a:ext cx="6196013" cy="1219200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 wrap="none" lIns="85320" tIns="42840" rIns="85320" bIns="4284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800" b="1"/>
              <a:t>Políticas Publicas e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800" b="1"/>
              <a:t>Programas de Governo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827088" y="3141663"/>
            <a:ext cx="2133600" cy="512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5320" tIns="42840" rIns="85320" bIns="42840">
            <a:spAutoFit/>
          </a:bodyPr>
          <a:lstStyle/>
          <a:p>
            <a:pPr>
              <a:spcBef>
                <a:spcPts val="17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800" b="1" dirty="0">
                <a:solidFill>
                  <a:schemeClr val="accent3">
                    <a:lumMod val="50000"/>
                  </a:schemeClr>
                </a:solidFill>
              </a:rPr>
              <a:t>Planejar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3492500" y="2924175"/>
            <a:ext cx="2133600" cy="512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5320" tIns="42840" rIns="85320" bIns="42840">
            <a:spAutoFit/>
          </a:bodyPr>
          <a:lstStyle/>
          <a:p>
            <a:pPr algn="ctr">
              <a:spcBef>
                <a:spcPts val="17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800" b="1" dirty="0">
                <a:solidFill>
                  <a:schemeClr val="accent3">
                    <a:lumMod val="50000"/>
                  </a:schemeClr>
                </a:solidFill>
              </a:rPr>
              <a:t>Orientar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6443663" y="3141663"/>
            <a:ext cx="2133600" cy="512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5320" tIns="42840" rIns="85320" bIns="42840">
            <a:spAutoFit/>
          </a:bodyPr>
          <a:lstStyle/>
          <a:p>
            <a:pPr algn="ctr">
              <a:spcBef>
                <a:spcPts val="17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800" b="1" dirty="0">
                <a:solidFill>
                  <a:schemeClr val="accent3">
                    <a:lumMod val="50000"/>
                  </a:schemeClr>
                </a:solidFill>
                <a:cs typeface="Lucida Sans Unicode" pitchFamily="34" charset="0"/>
              </a:rPr>
              <a:t>Executar</a:t>
            </a:r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1476375" y="3644900"/>
            <a:ext cx="792163" cy="792163"/>
          </a:xfrm>
          <a:prstGeom prst="line">
            <a:avLst/>
          </a:prstGeom>
          <a:noFill/>
          <a:ln w="50760">
            <a:solidFill>
              <a:srgbClr val="6666CC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>
            <a:off x="4572000" y="3500438"/>
            <a:ext cx="0" cy="793750"/>
          </a:xfrm>
          <a:prstGeom prst="line">
            <a:avLst/>
          </a:prstGeom>
          <a:noFill/>
          <a:ln w="50760">
            <a:solidFill>
              <a:srgbClr val="6666CC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 flipH="1">
            <a:off x="7161213" y="3573463"/>
            <a:ext cx="582612" cy="1008062"/>
          </a:xfrm>
          <a:prstGeom prst="line">
            <a:avLst/>
          </a:prstGeom>
          <a:noFill/>
          <a:ln w="50760">
            <a:solidFill>
              <a:srgbClr val="6666CC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27C0C-A924-4B0A-894B-B3B412673471}" type="datetime1">
              <a:rPr lang="pt-BR" smtClean="0"/>
              <a:t>30/10/2023</a:t>
            </a:fld>
            <a:endParaRPr lang="pt-BR"/>
          </a:p>
        </p:txBody>
      </p:sp>
      <p:sp>
        <p:nvSpPr>
          <p:cNvPr id="13" name="Espaço Reservado para Rodapé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4" name="Espaço Reservado para Número de Slid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991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 additive="repl"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 additive="repl"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 additive="repl"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w*0.7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 additive="repl">
                                        <p:cTn id="4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tângulo 1"/>
          <p:cNvSpPr>
            <a:spLocks noChangeArrowheads="1"/>
          </p:cNvSpPr>
          <p:nvPr/>
        </p:nvSpPr>
        <p:spPr bwMode="auto">
          <a:xfrm>
            <a:off x="357188" y="836712"/>
            <a:ext cx="8358187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3000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Ciclo </a:t>
            </a:r>
            <a:r>
              <a:rPr lang="pt-BR" sz="3000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Orçamentário</a:t>
            </a:r>
          </a:p>
          <a:p>
            <a:pPr algn="just"/>
            <a:r>
              <a:rPr lang="pt-BR" sz="4000" u="sng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BR" sz="4000" u="sng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Char char="•"/>
            </a:pPr>
            <a:r>
              <a:rPr lang="pt-BR" sz="2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Elaboração – poder executivo</a:t>
            </a:r>
            <a:r>
              <a:rPr lang="pt-BR" sz="28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Font typeface="Arial" charset="0"/>
              <a:buChar char="•"/>
            </a:pPr>
            <a:endParaRPr lang="pt-BR" sz="2800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Char char="•"/>
            </a:pPr>
            <a:r>
              <a:rPr lang="pt-BR" sz="2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Aprovação e emendas– poder legislativo</a:t>
            </a:r>
            <a:r>
              <a:rPr lang="pt-BR" sz="28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Font typeface="Arial" charset="0"/>
              <a:buChar char="•"/>
            </a:pPr>
            <a:endParaRPr lang="pt-BR" sz="2800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Char char="•"/>
            </a:pPr>
            <a:r>
              <a:rPr lang="pt-BR" sz="2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Execução – poder executivo</a:t>
            </a:r>
            <a:r>
              <a:rPr lang="pt-BR" sz="28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Font typeface="Arial" charset="0"/>
              <a:buChar char="•"/>
            </a:pPr>
            <a:endParaRPr lang="pt-BR" sz="2800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Char char="•"/>
            </a:pPr>
            <a:r>
              <a:rPr lang="pt-BR" sz="2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Acompanhamento e avaliação </a:t>
            </a:r>
            <a:r>
              <a:rPr lang="pt-BR" sz="28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– ambos (executivo </a:t>
            </a:r>
            <a:r>
              <a:rPr lang="pt-BR" sz="2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 legislativo</a:t>
            </a:r>
            <a:r>
              <a:rPr lang="pt-BR" sz="28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);</a:t>
            </a:r>
          </a:p>
          <a:p>
            <a:pPr>
              <a:buFont typeface="Arial" charset="0"/>
              <a:buChar char="•"/>
            </a:pPr>
            <a:endParaRPr lang="pt-BR" sz="2800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Char char="•"/>
            </a:pPr>
            <a:r>
              <a:rPr lang="pt-BR" sz="2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Controle – Interno pelo executivo e externo </a:t>
            </a:r>
            <a:r>
              <a:rPr lang="pt-BR" sz="28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pelo </a:t>
            </a:r>
            <a:r>
              <a:rPr lang="pt-BR" sz="2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legislativo.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A2F04-3E36-487B-9EBF-42DE855E1047}" type="datetime1">
              <a:rPr lang="pt-BR" smtClean="0"/>
              <a:t>30/10/2023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096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 txBox="1">
            <a:spLocks noChangeArrowheads="1"/>
          </p:cNvSpPr>
          <p:nvPr/>
        </p:nvSpPr>
        <p:spPr bwMode="auto">
          <a:xfrm>
            <a:off x="323528" y="1052513"/>
            <a:ext cx="8641085" cy="863600"/>
          </a:xfrm>
          <a:prstGeom prst="rect">
            <a:avLst/>
          </a:prstGeom>
          <a:solidFill>
            <a:schemeClr val="bg1"/>
          </a:solidFill>
          <a:ln w="54991" cmpd="thickThin" algn="ctr">
            <a:solidFill>
              <a:srgbClr val="A5002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pt-BR" sz="4000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VIGÊNCIA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23528" y="2017712"/>
            <a:ext cx="8631560" cy="4651647"/>
          </a:xfrm>
          <a:prstGeom prst="rect">
            <a:avLst/>
          </a:prstGeom>
          <a:solidFill>
            <a:schemeClr val="bg1"/>
          </a:solidFill>
          <a:ln w="54991" cmpd="thickThin" algn="ctr">
            <a:solidFill>
              <a:srgbClr val="A5002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ts val="650"/>
              </a:spcBef>
              <a:defRPr/>
            </a:pPr>
            <a:r>
              <a:rPr lang="pt-PT" sz="2800" i="1" u="sng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PPA</a:t>
            </a:r>
            <a:r>
              <a:rPr lang="pt-PT" sz="28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pt-BR" sz="28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ATÉ O PRIMEIRO EXERCÍCIO FINANCEIRO DO MANDATO SUBSEQÜENTE;</a:t>
            </a:r>
          </a:p>
          <a:p>
            <a:pPr marL="342900" indent="-342900" algn="just">
              <a:spcBef>
                <a:spcPts val="650"/>
              </a:spcBef>
              <a:defRPr/>
            </a:pPr>
            <a:r>
              <a:rPr lang="pt-BR" sz="2800" i="1" u="sng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LEI DE DIRETRIZES ORÇAMENTÁRIAS</a:t>
            </a:r>
            <a:r>
              <a:rPr lang="pt-BR" sz="28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EXERCÍCIO REFERENTE A ELABORAÇÃO DA PROPOSTA ORÇAMENTÁRIA;</a:t>
            </a:r>
          </a:p>
          <a:p>
            <a:pPr marL="342900" indent="-342900" algn="just">
              <a:spcBef>
                <a:spcPts val="650"/>
              </a:spcBef>
              <a:defRPr/>
            </a:pPr>
            <a:r>
              <a:rPr lang="pt-BR" sz="2800" i="1" u="sng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LEI ORÇAMENTÁRIA ANUAL</a:t>
            </a:r>
            <a:r>
              <a:rPr lang="pt-BR" sz="28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EXERCÍCIO FINANCEIRO PARA O QUAL SE ELABOROU A PROPOSTA;</a:t>
            </a:r>
          </a:p>
          <a:p>
            <a:pPr marL="342900" indent="-342900" algn="just">
              <a:spcBef>
                <a:spcPts val="650"/>
              </a:spcBef>
              <a:buFont typeface="Wingdings" pitchFamily="2" charset="2"/>
              <a:buNone/>
              <a:defRPr/>
            </a:pPr>
            <a:r>
              <a:rPr lang="pt-BR" sz="28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pt-BR" sz="2800" i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Ano </a:t>
            </a:r>
            <a:r>
              <a:rPr lang="pt-BR" sz="28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Financeiro = Ano Civil – Art. 34 DA LEI 4.320/64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EE060-A2AE-4538-8C04-0313536F3EE2}" type="datetime1">
              <a:rPr lang="pt-BR" smtClean="0"/>
              <a:t>30/10/2023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533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57224" y="817984"/>
            <a:ext cx="7500958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400" b="1" cap="all" dirty="0">
                <a:ln w="0"/>
                <a:solidFill>
                  <a:schemeClr val="accent3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Obrigado pela atenção</a:t>
            </a:r>
          </a:p>
        </p:txBody>
      </p:sp>
      <p:sp>
        <p:nvSpPr>
          <p:cNvPr id="4" name="Retângulo 3"/>
          <p:cNvSpPr/>
          <p:nvPr/>
        </p:nvSpPr>
        <p:spPr>
          <a:xfrm>
            <a:off x="2054879" y="4296462"/>
            <a:ext cx="7500959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cap="all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www</a:t>
            </a:r>
            <a:r>
              <a:rPr lang="pt-BR" sz="2800" b="1" cap="all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.chp_esc@hotmail.com</a:t>
            </a:r>
            <a:endParaRPr lang="pt-BR" sz="2800" b="1" cap="all" dirty="0">
              <a:ln w="0"/>
              <a:solidFill>
                <a:schemeClr val="accent3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988205" y="4942579"/>
            <a:ext cx="7500958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cap="all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cmipigua@hotmail.com</a:t>
            </a:r>
            <a:endParaRPr lang="pt-BR" sz="2800" b="1" cap="all" dirty="0">
              <a:ln w="0"/>
              <a:solidFill>
                <a:schemeClr val="accent3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914952" y="5607745"/>
            <a:ext cx="7500959" cy="95410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cap="all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Tel:17-3269-1240</a:t>
            </a:r>
            <a:endParaRPr lang="pt-BR" sz="2800" b="1" cap="all" dirty="0">
              <a:ln w="0"/>
              <a:solidFill>
                <a:schemeClr val="accent3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cap="all" dirty="0">
                <a:ln w="0"/>
                <a:solidFill>
                  <a:schemeClr val="accent3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fax :79-3216-0544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187A6-19BC-4810-9F0C-BFEAEDEA1902}" type="datetime1">
              <a:rPr lang="pt-BR" smtClean="0"/>
              <a:t>30/10/2023</a:t>
            </a:fld>
            <a:endParaRPr lang="pt-BR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11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674</Words>
  <Application>Microsoft Office PowerPoint</Application>
  <PresentationFormat>On-screen Show (4:3)</PresentationFormat>
  <Paragraphs>155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Lucida Sans Unicode</vt:lpstr>
      <vt:lpstr>Times New Roman</vt:lpstr>
      <vt:lpstr>Wingdings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Lucélio</dc:creator>
  <cp:lastModifiedBy>Usuario</cp:lastModifiedBy>
  <cp:revision>24</cp:revision>
  <dcterms:created xsi:type="dcterms:W3CDTF">2015-10-23T10:25:02Z</dcterms:created>
  <dcterms:modified xsi:type="dcterms:W3CDTF">2023-10-30T18:49:02Z</dcterms:modified>
</cp:coreProperties>
</file>